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35"/>
  </p:notesMasterIdLst>
  <p:sldIdLst>
    <p:sldId id="261" r:id="rId4"/>
    <p:sldId id="265" r:id="rId5"/>
    <p:sldId id="362" r:id="rId6"/>
    <p:sldId id="358" r:id="rId7"/>
    <p:sldId id="366" r:id="rId8"/>
    <p:sldId id="360" r:id="rId9"/>
    <p:sldId id="377" r:id="rId10"/>
    <p:sldId id="280" r:id="rId11"/>
    <p:sldId id="380" r:id="rId12"/>
    <p:sldId id="371" r:id="rId13"/>
    <p:sldId id="381" r:id="rId14"/>
    <p:sldId id="375" r:id="rId15"/>
    <p:sldId id="374" r:id="rId16"/>
    <p:sldId id="389" r:id="rId17"/>
    <p:sldId id="386" r:id="rId18"/>
    <p:sldId id="387" r:id="rId19"/>
    <p:sldId id="378" r:id="rId20"/>
    <p:sldId id="379" r:id="rId21"/>
    <p:sldId id="376" r:id="rId22"/>
    <p:sldId id="368" r:id="rId23"/>
    <p:sldId id="382" r:id="rId24"/>
    <p:sldId id="383" r:id="rId25"/>
    <p:sldId id="384" r:id="rId26"/>
    <p:sldId id="385" r:id="rId27"/>
    <p:sldId id="391" r:id="rId28"/>
    <p:sldId id="394" r:id="rId29"/>
    <p:sldId id="393" r:id="rId30"/>
    <p:sldId id="390" r:id="rId31"/>
    <p:sldId id="392" r:id="rId32"/>
    <p:sldId id="395" r:id="rId33"/>
    <p:sldId id="396" r:id="rId34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3" autoAdjust="0"/>
    <p:restoredTop sz="84460" autoAdjust="0"/>
  </p:normalViewPr>
  <p:slideViewPr>
    <p:cSldViewPr snapToGrid="0">
      <p:cViewPr varScale="1">
        <p:scale>
          <a:sx n="49" d="100"/>
          <a:sy n="49" d="100"/>
        </p:scale>
        <p:origin x="1133" y="58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2018/8/9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52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07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440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Urgency repetition simplicity get a high score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8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69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62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41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8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9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7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50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76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9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2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44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82" r:id="rId42"/>
    <p:sldLayoutId id="2147483783" r:id="rId43"/>
    <p:sldLayoutId id="2147483785" r:id="rId44"/>
    <p:sldLayoutId id="2147483786" r:id="rId45"/>
    <p:sldLayoutId id="2147483787" r:id="rId46"/>
    <p:sldLayoutId id="2147483788" r:id="rId47"/>
    <p:sldLayoutId id="2147483789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  <p:sldLayoutId id="2147483776" r:id="rId28"/>
    <p:sldLayoutId id="2147483784" r:id="rId2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9" r:id="rId2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8800" dirty="0" err="1"/>
              <a:t>RoBaChine</a:t>
            </a:r>
            <a:endParaRPr kumimoji="1" lang="ja-JP" altLang="en-US" sz="88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sz="3200" dirty="0"/>
              <a:t>Rolling Bamboo Machine</a:t>
            </a:r>
            <a:endParaRPr kumimoji="1" lang="ja-JP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76215B-DE44-4B3F-8D9E-7891D3B5E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4F9CFBE-7000-46F5-98A9-83E996EDE2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1" b="17891"/>
          <a:stretch>
            <a:fillRect/>
          </a:stretch>
        </p:blipFill>
        <p:spPr/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092596" y="434475"/>
            <a:ext cx="7271354" cy="859697"/>
          </a:xfrm>
        </p:spPr>
        <p:txBody>
          <a:bodyPr>
            <a:norm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</a:pPr>
            <a:r>
              <a:rPr lang="id-ID" altLang="ja-JP" sz="3600" b="1" dirty="0">
                <a:solidFill>
                  <a:schemeClr val="accent1"/>
                </a:solidFill>
                <a:latin typeface="Route 159 SemiBold" pitchFamily="50" charset="0"/>
                <a:cs typeface="+mn-cs"/>
              </a:rPr>
              <a:t>4 </a:t>
            </a:r>
            <a:r>
              <a:rPr lang="en-US" altLang="ja-JP" sz="3600" b="1" dirty="0">
                <a:solidFill>
                  <a:schemeClr val="accent1"/>
                </a:solidFill>
                <a:latin typeface="Route 159 SemiBold" pitchFamily="50" charset="0"/>
                <a:cs typeface="+mn-cs"/>
              </a:rPr>
              <a:t>I</a:t>
            </a:r>
            <a:r>
              <a:rPr lang="id-ID" altLang="ja-JP" sz="3600" b="1" dirty="0">
                <a:solidFill>
                  <a:schemeClr val="accent1"/>
                </a:solidFill>
                <a:latin typeface="Route 159 SemiBold" pitchFamily="50" charset="0"/>
                <a:cs typeface="+mn-cs"/>
              </a:rPr>
              <a:t>deas for </a:t>
            </a:r>
            <a:r>
              <a:rPr lang="id-ID" altLang="ja-JP" sz="3600" b="1">
                <a:solidFill>
                  <a:schemeClr val="accent1"/>
                </a:solidFill>
                <a:latin typeface="Route 159 SemiBold" pitchFamily="50" charset="0"/>
                <a:cs typeface="+mn-cs"/>
              </a:rPr>
              <a:t>this issue</a:t>
            </a:r>
            <a:endParaRPr lang="ja-JP" altLang="en-US" sz="3600" b="1" dirty="0">
              <a:solidFill>
                <a:schemeClr val="accent1"/>
              </a:solidFill>
              <a:latin typeface="Route 159 SemiBold" pitchFamily="50" charset="0"/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Column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>
          <a:xfrm>
            <a:off x="9719269" y="3199283"/>
            <a:ext cx="7702927" cy="943299"/>
          </a:xfrm>
        </p:spPr>
        <p:txBody>
          <a:bodyPr/>
          <a:lstStyle/>
          <a:p>
            <a:r>
              <a:rPr lang="en-US" altLang="ja-JP" dirty="0"/>
              <a:t>Make a fixed column from the iron tube.</a:t>
            </a:r>
            <a:endParaRPr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/>
              <a:t>Frame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dirty="0"/>
              <a:t>Put the bamboo into the frame.</a:t>
            </a:r>
            <a:endParaRPr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Roll</a:t>
            </a:r>
            <a:r>
              <a:rPr kumimoji="1" lang="id-ID" altLang="ja-JP" dirty="0"/>
              <a:t>er</a:t>
            </a:r>
            <a:r>
              <a:rPr kumimoji="1" lang="en-US" altLang="ja-JP" dirty="0"/>
              <a:t> Machine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2"/>
          </p:nvPr>
        </p:nvSpPr>
        <p:spPr>
          <a:xfrm>
            <a:off x="9719269" y="6576464"/>
            <a:ext cx="7702927" cy="943299"/>
          </a:xfrm>
        </p:spPr>
        <p:txBody>
          <a:bodyPr/>
          <a:lstStyle/>
          <a:p>
            <a:r>
              <a:rPr lang="en-US" altLang="ja-JP" dirty="0"/>
              <a:t>Bend the bamboo with metal-tube to squeeze and thinning the bamboo.</a:t>
            </a:r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Nail</a:t>
            </a:r>
            <a:r>
              <a:rPr kumimoji="1" lang="id-ID" altLang="ja-JP" dirty="0"/>
              <a:t>s </a:t>
            </a:r>
            <a:r>
              <a:rPr kumimoji="1" lang="en-US" altLang="ja-JP" dirty="0"/>
              <a:t>bending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Use nail to pull out the bamboo.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896D7-C91B-445C-903F-185356D66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1556"/>
      </p:ext>
    </p:extLst>
  </p:cSld>
  <p:clrMapOvr>
    <a:masterClrMapping/>
  </p:clrMapOvr>
  <p:transition spd="slow" advTm="807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ja-JP" dirty="0"/>
              <a:t>CHOSEN IDEA</a:t>
            </a:r>
            <a:br>
              <a:rPr lang="id-ID" altLang="ja-JP" dirty="0"/>
            </a:br>
            <a:br>
              <a:rPr lang="id-ID" altLang="ja-JP" dirty="0"/>
            </a:br>
            <a:r>
              <a:rPr lang="id-ID" altLang="ja-JP" dirty="0"/>
              <a:t>“Roller Machine”</a:t>
            </a:r>
            <a:endParaRPr kumimoji="1" lang="ja-JP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45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55">
        <p:fade/>
      </p:transition>
    </mc:Choice>
    <mc:Fallback xmlns="">
      <p:transition spd="med" advTm="545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Goals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プレースホルダー 32"/>
          <p:cNvSpPr>
            <a:spLocks noGrp="1"/>
          </p:cNvSpPr>
          <p:nvPr>
            <p:ph type="body" sz="quarter" idx="25"/>
          </p:nvPr>
        </p:nvSpPr>
        <p:spPr>
          <a:xfrm>
            <a:off x="3960509" y="5175860"/>
            <a:ext cx="4389120" cy="720080"/>
          </a:xfrm>
        </p:spPr>
        <p:txBody>
          <a:bodyPr/>
          <a:lstStyle/>
          <a:p>
            <a:r>
              <a:rPr lang="en-US" altLang="ja-JP" sz="4000" b="1" dirty="0"/>
              <a:t>Cost</a:t>
            </a:r>
            <a:endParaRPr kumimoji="1" lang="ja-JP" altLang="en-US" sz="4000" b="1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sz="2400" dirty="0"/>
              <a:t>They don’t need to pay much</a:t>
            </a:r>
            <a:r>
              <a:rPr kumimoji="1" lang="id-ID" altLang="ja-JP" sz="2400" dirty="0"/>
              <a:t> to the</a:t>
            </a:r>
            <a:r>
              <a:rPr kumimoji="1" lang="en-US" altLang="ja-JP" sz="2400" dirty="0"/>
              <a:t> worker to bend the bamboo</a:t>
            </a:r>
            <a:r>
              <a:rPr kumimoji="1" lang="id-ID" altLang="ja-JP" sz="2400" dirty="0"/>
              <a:t>,</a:t>
            </a:r>
            <a:r>
              <a:rPr kumimoji="1" lang="en-US" altLang="ja-JP" sz="2400" dirty="0"/>
              <a:t> so it</a:t>
            </a:r>
            <a:r>
              <a:rPr lang="id-ID" altLang="ja-JP" sz="2400" dirty="0"/>
              <a:t> is</a:t>
            </a:r>
            <a:r>
              <a:rPr kumimoji="1" lang="en-US" altLang="ja-JP" sz="2400" dirty="0"/>
              <a:t> </a:t>
            </a:r>
            <a:r>
              <a:rPr kumimoji="1" lang="en-US" altLang="ja-JP" sz="2400" b="1" dirty="0"/>
              <a:t>m</a:t>
            </a:r>
            <a:r>
              <a:rPr kumimoji="1" lang="id-ID" altLang="ja-JP" sz="2400" b="1" dirty="0"/>
              <a:t>ore</a:t>
            </a:r>
            <a:r>
              <a:rPr kumimoji="1" lang="en-US" altLang="ja-JP" sz="2400" b="1" dirty="0"/>
              <a:t> cheaper</a:t>
            </a:r>
            <a:r>
              <a:rPr kumimoji="1" lang="en-US" altLang="ja-JP" sz="2400" dirty="0"/>
              <a:t>.</a:t>
            </a:r>
            <a:endParaRPr kumimoji="1" lang="ja-JP" altLang="en-US" sz="2400" dirty="0"/>
          </a:p>
        </p:txBody>
      </p:sp>
      <p:sp>
        <p:nvSpPr>
          <p:cNvPr id="29" name="タイトル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id-ID" altLang="ja-JP" dirty="0">
                <a:solidFill>
                  <a:schemeClr val="accent1"/>
                </a:solidFill>
                <a:latin typeface="Route 159 Bold" pitchFamily="50" charset="0"/>
              </a:rPr>
              <a:t>Our Goals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1"/>
          </p:nvPr>
        </p:nvSpPr>
        <p:spPr>
          <a:xfrm>
            <a:off x="1336424" y="7118375"/>
            <a:ext cx="4389120" cy="720080"/>
          </a:xfrm>
        </p:spPr>
        <p:txBody>
          <a:bodyPr/>
          <a:lstStyle/>
          <a:p>
            <a:r>
              <a:rPr kumimoji="1" lang="en-US" altLang="ja-JP" sz="4000" b="1" dirty="0"/>
              <a:t>Speed</a:t>
            </a:r>
            <a:endParaRPr kumimoji="1" lang="ja-JP" altLang="en-US" sz="4000" b="1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sz="2400" dirty="0"/>
              <a:t>The bamboo artisan can make a round</a:t>
            </a:r>
            <a:r>
              <a:rPr lang="id-ID" altLang="ja-JP" sz="2400" dirty="0"/>
              <a:t>ed</a:t>
            </a:r>
            <a:r>
              <a:rPr lang="en-US" altLang="ja-JP" sz="2400" dirty="0"/>
              <a:t> shape of bamboo </a:t>
            </a:r>
            <a:r>
              <a:rPr lang="en-US" altLang="ja-JP" sz="2400" b="1" dirty="0"/>
              <a:t>faster</a:t>
            </a:r>
            <a:r>
              <a:rPr lang="en-US" altLang="ja-JP" sz="2400" dirty="0"/>
              <a:t>.</a:t>
            </a: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7"/>
          </p:nvPr>
        </p:nvSpPr>
        <p:spPr>
          <a:xfrm>
            <a:off x="6155069" y="3252391"/>
            <a:ext cx="4389120" cy="720080"/>
          </a:xfrm>
        </p:spPr>
        <p:txBody>
          <a:bodyPr/>
          <a:lstStyle/>
          <a:p>
            <a:r>
              <a:rPr lang="en-US" altLang="ja-JP" sz="4000" b="1" dirty="0"/>
              <a:t>Quality</a:t>
            </a:r>
            <a:endParaRPr kumimoji="1" lang="ja-JP" altLang="en-US" sz="4000" b="1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sz="2400" dirty="0"/>
              <a:t>Everyone can bend the bamboo with the same </a:t>
            </a:r>
            <a:r>
              <a:rPr lang="en-US" altLang="ja-JP" sz="2400" b="1" dirty="0"/>
              <a:t>quality</a:t>
            </a:r>
            <a:r>
              <a:rPr lang="en-US" altLang="ja-JP" sz="2400" dirty="0"/>
              <a:t>.</a:t>
            </a:r>
            <a:endParaRPr kumimoji="1" lang="ja-JP" altLang="en-US" sz="2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E2B0FD-05D9-4B77-8FDF-AC97DE552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id-ID" altLang="ja-JP" sz="3600" i="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altLang="ja-JP" sz="3600" i="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d-ID" altLang="ja-JP" sz="3600" i="0" dirty="0">
                <a:solidFill>
                  <a:schemeClr val="bg1">
                    <a:lumMod val="65000"/>
                  </a:schemeClr>
                </a:solidFill>
                <a:latin typeface="Route 159 Bold" pitchFamily="50" charset="0"/>
              </a:rPr>
              <a:t>Important Keywords</a:t>
            </a:r>
            <a:endParaRPr lang="ko-KR" altLang="en-US" sz="3600" i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67986"/>
      </p:ext>
    </p:extLst>
  </p:cSld>
  <p:clrMapOvr>
    <a:masterClrMapping/>
  </p:clrMapOvr>
  <p:transition spd="slow" advTm="794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they can reach </a:t>
            </a:r>
            <a:r>
              <a:rPr lang="id-ID" altLang="ko-KR" dirty="0"/>
              <a:t>the </a:t>
            </a:r>
            <a:r>
              <a:rPr lang="en-US" altLang="ko-KR" dirty="0"/>
              <a:t>goals, they can increase their money income.</a:t>
            </a:r>
            <a:endParaRPr kumimoji="1" lang="ja-JP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55">
        <p:fade/>
      </p:transition>
    </mc:Choice>
    <mc:Fallback xmlns="">
      <p:transition spd="med" advTm="545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85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24" r="-32624"/>
          <a:stretch/>
        </p:blipFill>
        <p:spPr/>
      </p:pic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id-ID" altLang="ja-JP" sz="4800" dirty="0"/>
              <a:t>Roller Machine (design)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45272998"/>
      </p:ext>
    </p:extLst>
  </p:cSld>
  <p:clrMapOvr>
    <a:masterClrMapping/>
  </p:clrMapOvr>
  <p:transition spd="slow" advTm="3037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Materials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sz="3600" dirty="0"/>
              <a:t>Bearings</a:t>
            </a:r>
            <a:r>
              <a:rPr kumimoji="1" lang="id-ID" altLang="ja-JP" sz="3600" dirty="0"/>
              <a:t> (6pcs)</a:t>
            </a:r>
            <a:endParaRPr kumimoji="1" lang="en-US" altLang="ja-JP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Steel Plate</a:t>
            </a:r>
            <a:r>
              <a:rPr kumimoji="1" lang="en-US" altLang="ja-JP" sz="3600" dirty="0"/>
              <a:t> </a:t>
            </a:r>
            <a:r>
              <a:rPr kumimoji="1" lang="id-ID" altLang="ja-JP" sz="3600" dirty="0"/>
              <a:t>(45 cm x 50 cm)</a:t>
            </a:r>
            <a:endParaRPr kumimoji="1" lang="en-US" altLang="ja-JP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Hollow Steel</a:t>
            </a:r>
            <a:r>
              <a:rPr lang="id-ID" altLang="ja-JP" sz="3600" dirty="0"/>
              <a:t> (4.5cm x 4.5cm)</a:t>
            </a:r>
            <a:endParaRPr lang="en-US" altLang="ja-JP" sz="3600" dirty="0"/>
          </a:p>
          <a:p>
            <a:pPr marL="742950" indent="-742950">
              <a:buFont typeface="+mj-lt"/>
              <a:buAutoNum type="arabicPeriod"/>
            </a:pPr>
            <a:r>
              <a:rPr kumimoji="1" lang="en-US" altLang="ja-JP" sz="3600" dirty="0"/>
              <a:t>Lever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Shaft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ja-JP" sz="3600" dirty="0"/>
              <a:t>Steel Paint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Thinner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ja-JP" sz="3600" dirty="0"/>
              <a:t>Grinder Plate</a:t>
            </a:r>
            <a:r>
              <a:rPr kumimoji="1" lang="id-ID" altLang="ja-JP" sz="3600" dirty="0"/>
              <a:t> (5 pcs)</a:t>
            </a:r>
            <a:endParaRPr kumimoji="1" lang="en-US" altLang="ja-JP" sz="3600" dirty="0"/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Electrode</a:t>
            </a:r>
            <a:r>
              <a:rPr lang="id-ID" altLang="ja-JP" sz="3600" dirty="0"/>
              <a:t> (1 box)</a:t>
            </a:r>
            <a:endParaRPr kumimoji="1" lang="ja-JP" altLang="en-US" sz="3600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CREATIVITY STATION </a:t>
            </a:r>
            <a:r>
              <a:rPr lang="en-US" altLang="ko-KR" dirty="0"/>
              <a:t>2018</a:t>
            </a:r>
            <a:endParaRPr lang="ko-KR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2359844"/>
      </p:ext>
    </p:extLst>
  </p:cSld>
  <p:clrMapOvr>
    <a:masterClrMapping/>
  </p:clrMapOvr>
  <p:transition spd="slow" advTm="3037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Tools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ja-JP" sz="3600" dirty="0"/>
              <a:t>Grinder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Welding Machine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Ruler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ja-JP" sz="3600" dirty="0"/>
              <a:t>Paint b</a:t>
            </a:r>
            <a:r>
              <a:rPr kumimoji="1" lang="en-US" altLang="ja-JP" sz="3600" dirty="0"/>
              <a:t>r</a:t>
            </a:r>
            <a:r>
              <a:rPr lang="en-US" altLang="ja-JP" sz="3600" dirty="0"/>
              <a:t>ush</a:t>
            </a:r>
            <a:endParaRPr kumimoji="1" lang="ja-JP" altLang="en-US" sz="3600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ko-KR"/>
              <a:t>CREATIVITY </a:t>
            </a:r>
            <a:r>
              <a:rPr lang="en-US" altLang="ko-KR" dirty="0"/>
              <a:t>STATION 2018</a:t>
            </a:r>
            <a:endParaRPr lang="ko-KR" altLang="en-US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8866521"/>
      </p:ext>
    </p:extLst>
  </p:cSld>
  <p:clrMapOvr>
    <a:masterClrMapping/>
  </p:clrMapOvr>
  <p:transition spd="slow" advTm="3037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Method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>
          <a:xfrm>
            <a:off x="9000327" y="1039044"/>
            <a:ext cx="8279783" cy="936104"/>
          </a:xfrm>
        </p:spPr>
        <p:txBody>
          <a:bodyPr/>
          <a:lstStyle/>
          <a:p>
            <a:r>
              <a:rPr kumimoji="1" lang="en-US" altLang="ja-JP" sz="4000" b="1" dirty="0"/>
              <a:t>Introduction</a:t>
            </a:r>
            <a:endParaRPr kumimoji="1" lang="ja-JP" altLang="en-US" sz="4000" b="1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kumimoji="1" lang="id-ID" altLang="ja-JP" sz="4000" b="1" dirty="0"/>
              <a:t>How To Maintain</a:t>
            </a:r>
            <a:endParaRPr kumimoji="1" lang="ja-JP" altLang="en-US" sz="4000" b="1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sz="4000" b="1" dirty="0"/>
              <a:t>Background &amp; Problem</a:t>
            </a:r>
            <a:endParaRPr kumimoji="1" lang="ja-JP" altLang="en-US" sz="4000" b="1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>
          <a:xfrm>
            <a:off x="9000327" y="3764300"/>
            <a:ext cx="8279783" cy="936104"/>
          </a:xfrm>
        </p:spPr>
        <p:txBody>
          <a:bodyPr/>
          <a:lstStyle/>
          <a:p>
            <a:r>
              <a:rPr kumimoji="1" lang="en-US" altLang="ja-JP" sz="4000" b="1" dirty="0"/>
              <a:t>Goals</a:t>
            </a:r>
            <a:endParaRPr kumimoji="1" lang="ja-JP" altLang="en-US" sz="4000" b="1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sz="4000" b="1" dirty="0"/>
              <a:t>Design</a:t>
            </a:r>
            <a:r>
              <a:rPr kumimoji="1" lang="id-ID" altLang="ja-JP" sz="4000" b="1" dirty="0"/>
              <a:t> &amp; Methods</a:t>
            </a:r>
            <a:endParaRPr kumimoji="1" lang="ja-JP" altLang="en-US" sz="4000" b="1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b="1" dirty="0"/>
              <a:t>How To </a:t>
            </a:r>
            <a:r>
              <a:rPr lang="id-ID" altLang="ja-JP" sz="4000" b="1" dirty="0"/>
              <a:t>Use &amp; Result</a:t>
            </a:r>
            <a:endParaRPr kumimoji="1" lang="ja-JP" altLang="en-US" sz="40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タイトル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Step</a:t>
            </a:r>
            <a:r>
              <a:rPr kumimoji="1" lang="id-ID" altLang="ja-JP" dirty="0"/>
              <a:t>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</a:t>
            </a:r>
            <a:r>
              <a:rPr lang="id-ID" altLang="ko-KR" dirty="0"/>
              <a:t> </a:t>
            </a:r>
            <a:r>
              <a:rPr lang="en-US" altLang="ko-KR" dirty="0"/>
              <a:t>STATION 2018</a:t>
            </a:r>
            <a:endParaRPr lang="ko-KR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id-ID" altLang="ja-JP" dirty="0"/>
              <a:t>1st step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altLang="ja-JP" dirty="0"/>
              <a:t>Measure the length of the hollow steel that will be cut.</a:t>
            </a:r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id-ID" altLang="ja-JP" dirty="0"/>
              <a:t>2nd step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altLang="ja-JP" dirty="0"/>
              <a:t>Cut the hollow steel based on the measurement we have done before.</a:t>
            </a:r>
            <a:endParaRPr kumimoji="1" lang="ja-JP" alt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0" b="21290"/>
          <a:stretch/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2" b="33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6754996"/>
      </p:ext>
    </p:extLst>
  </p:cSld>
  <p:clrMapOvr>
    <a:masterClrMapping/>
  </p:clrMapOvr>
  <p:transition spd="slow" advTm="7238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Steps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id-ID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/>
              <a:t>3rd 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Weld all the hollow steel to make it as a frame.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4th step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dirty="0"/>
              <a:t>     Cut the steel plate.</a:t>
            </a:r>
          </a:p>
          <a:p>
            <a:endParaRPr lang="id-ID" dirty="0"/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60" t="7459" r="-15135" b="6558"/>
          <a:stretch/>
        </p:blipFill>
        <p:spPr>
          <a:xfrm>
            <a:off x="0" y="2632513"/>
            <a:ext cx="8743805" cy="3744000"/>
          </a:xfrm>
        </p:spPr>
      </p:pic>
      <p:pic>
        <p:nvPicPr>
          <p:cNvPr id="31" name="Picture Placeholder 3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27" t="23316" r="-6147" b="10326"/>
          <a:stretch/>
        </p:blipFill>
        <p:spPr/>
      </p:pic>
    </p:spTree>
    <p:extLst>
      <p:ext uri="{BB962C8B-B14F-4D97-AF65-F5344CB8AC3E}">
        <p14:creationId xmlns:p14="http://schemas.microsoft.com/office/powerpoint/2010/main" val="341861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id-ID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dirty="0"/>
              <a:t>5th 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Weld the whole frame to the steel plate.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6th step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9509009" y="7641764"/>
            <a:ext cx="7762991" cy="1632861"/>
          </a:xfrm>
        </p:spPr>
        <p:txBody>
          <a:bodyPr/>
          <a:lstStyle/>
          <a:p>
            <a:r>
              <a:rPr lang="id-ID" dirty="0"/>
              <a:t>Cut the shaft as high as the bearings.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0" t="22773" r="35926" b="20123"/>
          <a:stretch/>
        </p:blipFill>
        <p:spPr>
          <a:xfrm>
            <a:off x="2503714" y="2567200"/>
            <a:ext cx="3113315" cy="3753773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12" r="-157512"/>
          <a:stretch/>
        </p:blipFill>
        <p:spPr/>
      </p:pic>
    </p:spTree>
    <p:extLst>
      <p:ext uri="{BB962C8B-B14F-4D97-AF65-F5344CB8AC3E}">
        <p14:creationId xmlns:p14="http://schemas.microsoft.com/office/powerpoint/2010/main" val="1087456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id-ID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5" b="38235"/>
          <a:stretch/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id-ID" dirty="0"/>
              <a:t>th 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id-ID" dirty="0"/>
              <a:t>Weld the three shafts on the plate. And put two bearings by each shaft.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id-ID" dirty="0"/>
              <a:t>th step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dirty="0"/>
              <a:t>Weld the lever on the bearings.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9" b="37663"/>
          <a:stretch/>
        </p:blipFill>
        <p:spPr/>
      </p:pic>
    </p:spTree>
    <p:extLst>
      <p:ext uri="{BB962C8B-B14F-4D97-AF65-F5344CB8AC3E}">
        <p14:creationId xmlns:p14="http://schemas.microsoft.com/office/powerpoint/2010/main" val="958948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id-ID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961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id-ID" dirty="0"/>
              <a:t>th 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Polish the product with an anti-oxidant. And then, paint it as a white color with a compressor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The Final Product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1" b="29109"/>
          <a:stretch/>
        </p:blipFill>
        <p:spPr/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0507991" y="9463858"/>
            <a:ext cx="5790697" cy="547688"/>
          </a:xfrm>
        </p:spPr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79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altLang="ja-JP" dirty="0"/>
              <a:t>How To Use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93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KakaoTalk_Video_20180809_2025_52_497">
            <a:hlinkClick r:id="" action="ppaction://media"/>
            <a:extLst>
              <a:ext uri="{FF2B5EF4-FFF2-40B4-BE49-F238E27FC236}">
                <a16:creationId xmlns:a16="http://schemas.microsoft.com/office/drawing/2014/main" id="{EEB2CC3C-A3F7-4F70-B8B8-B8BCD5355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33515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800">
        <p14:warp dir="in"/>
      </p:transition>
    </mc:Choice>
    <mc:Fallback xmlns="">
      <p:transition spd="slow" advTm="4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altLang="ja-JP" dirty="0"/>
              <a:t>How To Maintain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1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ja-JP" dirty="0"/>
              <a:t>How to maintain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altLang="ja-JP" dirty="0"/>
              <a:t>Roller Machine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/>
          </p:nvPr>
        </p:nvSpPr>
        <p:spPr>
          <a:xfrm>
            <a:off x="2458472" y="4049451"/>
            <a:ext cx="6833566" cy="790352"/>
          </a:xfrm>
        </p:spPr>
        <p:txBody>
          <a:bodyPr/>
          <a:lstStyle/>
          <a:p>
            <a:r>
              <a:rPr lang="id-ID" altLang="ja-JP" dirty="0"/>
              <a:t>Coating the product with an anti-oxidant regulary</a:t>
            </a:r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6"/>
          </p:nvPr>
        </p:nvSpPr>
        <p:spPr>
          <a:xfrm>
            <a:off x="10751846" y="2609462"/>
            <a:ext cx="6833566" cy="1853692"/>
          </a:xfrm>
        </p:spPr>
        <p:txBody>
          <a:bodyPr>
            <a:normAutofit/>
          </a:bodyPr>
          <a:lstStyle/>
          <a:p>
            <a:r>
              <a:rPr lang="id-ID" altLang="ja-JP" dirty="0"/>
              <a:t>Put the product safely from rain</a:t>
            </a:r>
            <a:endParaRPr kumimoji="1" lang="ja-JP" alt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0507991" y="9463858"/>
            <a:ext cx="5790697" cy="547688"/>
          </a:xfrm>
        </p:spPr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713997"/>
      </p:ext>
    </p:extLst>
  </p:cSld>
  <p:clrMapOvr>
    <a:masterClrMapping/>
  </p:clrMapOvr>
  <p:transition spd="slow" advTm="7188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altLang="ja-JP" dirty="0"/>
              <a:t>Result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1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FANTASTIC SIX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AFC1D3F1-8BD2-4A72-BBB2-42CCCEDF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7343101" y="6618512"/>
            <a:ext cx="3600000" cy="3600000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E46777E2-2507-4B2D-B57F-7AE86F6970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5400000">
            <a:off x="7337425" y="42863"/>
            <a:ext cx="3600450" cy="3600450"/>
          </a:xfrm>
        </p:spPr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D016B241-7782-4F5C-9031-1B95635E2C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r="16681"/>
          <a:stretch>
            <a:fillRect/>
          </a:stretch>
        </p:blipFill>
        <p:spPr/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885E3992-96E2-4908-9055-D7FA40653F0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r="12483"/>
          <a:stretch>
            <a:fillRect/>
          </a:stretch>
        </p:blipFill>
        <p:spPr/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A736F5BB-E9D6-4C6F-8016-1E41603B242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476" y="43542"/>
            <a:ext cx="3600000" cy="3600000"/>
          </a:xfrm>
        </p:spPr>
      </p:pic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96BD4929-EA3E-42E6-807A-1B342E4DBED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1" b="16641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3679371" y="3069771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Dave – Mapper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40600" y="3078842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Chloe - Accountant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84593" y="3087913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Abi - Scheduler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984593" y="9615713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Adit - Designer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40599" y="9615713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Dilla - Communicator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79370" y="9615713"/>
            <a:ext cx="3597729" cy="60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sz="2800" dirty="0">
                <a:solidFill>
                  <a:schemeClr val="bg1">
                    <a:lumMod val="65000"/>
                  </a:schemeClr>
                </a:solidFill>
              </a:rPr>
              <a:t>Min - Journalist</a:t>
            </a:r>
          </a:p>
        </p:txBody>
      </p:sp>
    </p:spTree>
    <p:extLst>
      <p:ext uri="{BB962C8B-B14F-4D97-AF65-F5344CB8AC3E}">
        <p14:creationId xmlns:p14="http://schemas.microsoft.com/office/powerpoint/2010/main" val="612148582"/>
      </p:ext>
    </p:extLst>
  </p:cSld>
  <p:clrMapOvr>
    <a:masterClrMapping/>
  </p:clrMapOvr>
  <p:transition spd="slow" advTm="5987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0" y="649968"/>
            <a:ext cx="18286413" cy="10287000"/>
          </a:xfrm>
        </p:spPr>
      </p:sp>
      <p:sp>
        <p:nvSpPr>
          <p:cNvPr id="2" name="テキスト プレースホルダー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dirty="0"/>
              <a:t>The result will be here</a:t>
            </a:r>
            <a:endParaRPr lang="en-US" dirty="0"/>
          </a:p>
        </p:txBody>
      </p:sp>
      <p:pic>
        <p:nvPicPr>
          <p:cNvPr id="5" name="KakaoTalk_Video_20180809_2022_41_231">
            <a:hlinkClick r:id="" action="ppaction://media"/>
            <a:extLst>
              <a:ext uri="{FF2B5EF4-FFF2-40B4-BE49-F238E27FC236}">
                <a16:creationId xmlns:a16="http://schemas.microsoft.com/office/drawing/2014/main" id="{6CE83494-5CF4-412F-9FC9-EA55995FE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8286413" cy="109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800">
        <p14:warp dir="in"/>
      </p:transition>
    </mc:Choice>
    <mc:Fallback xmlns="">
      <p:transition spd="slow" advTm="4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You!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70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Background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7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i="1" dirty="0" err="1">
                <a:solidFill>
                  <a:schemeClr val="accent1"/>
                </a:solidFill>
                <a:latin typeface="Route 159 Bold" pitchFamily="50" charset="0"/>
              </a:rPr>
              <a:t>Gintangan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 Bamboo Crafts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W</a:t>
            </a:r>
            <a:r>
              <a:rPr kumimoji="1" lang="id-ID" altLang="ja-JP" dirty="0"/>
              <a:t>hat</a:t>
            </a:r>
            <a:r>
              <a:rPr kumimoji="1" lang="en-US" altLang="ja-JP" dirty="0"/>
              <a:t> is </a:t>
            </a:r>
            <a:r>
              <a:rPr kumimoji="1" lang="en-US" altLang="ja-JP" dirty="0" err="1"/>
              <a:t>Gintangan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8"/>
          </p:nvPr>
        </p:nvSpPr>
        <p:spPr>
          <a:xfrm>
            <a:off x="10706654" y="3328309"/>
            <a:ext cx="6433348" cy="2420156"/>
          </a:xfrm>
        </p:spPr>
        <p:txBody>
          <a:bodyPr>
            <a:noAutofit/>
          </a:bodyPr>
          <a:lstStyle/>
          <a:p>
            <a:r>
              <a:rPr lang="en-US" altLang="ja-JP" sz="2200" b="1" dirty="0"/>
              <a:t>The biggest place to produce bamboo product in </a:t>
            </a:r>
            <a:r>
              <a:rPr lang="en-US" altLang="ja-JP" sz="2200" b="1" dirty="0" err="1"/>
              <a:t>Banyuwangi</a:t>
            </a:r>
            <a:r>
              <a:rPr lang="en-US" altLang="ja-JP" sz="2200" b="1" dirty="0"/>
              <a:t>.</a:t>
            </a:r>
            <a:r>
              <a:rPr kumimoji="1" lang="en-US" altLang="ja-JP" sz="2200" b="1" dirty="0"/>
              <a:t> </a:t>
            </a:r>
            <a:endParaRPr kumimoji="1" lang="ja-JP" altLang="en-US" sz="2200" b="1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9"/>
          </p:nvPr>
        </p:nvSpPr>
        <p:spPr>
          <a:xfrm>
            <a:off x="10020638" y="6061177"/>
            <a:ext cx="7119363" cy="790352"/>
          </a:xfrm>
        </p:spPr>
        <p:txBody>
          <a:bodyPr/>
          <a:lstStyle/>
          <a:p>
            <a:r>
              <a:rPr lang="en-US" altLang="ja-JP" dirty="0"/>
              <a:t>Bamboo Products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0"/>
          </p:nvPr>
        </p:nvSpPr>
        <p:spPr>
          <a:xfrm>
            <a:off x="10706654" y="6777106"/>
            <a:ext cx="6433348" cy="302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b="1" dirty="0"/>
              <a:t>They sell 200pcs bamboo product/day.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b="1" dirty="0"/>
              <a:t>The TRUNTUM pattern is origin from </a:t>
            </a:r>
            <a:r>
              <a:rPr lang="en-US" altLang="ja-JP" sz="2200" b="1" dirty="0" err="1"/>
              <a:t>Gintangan</a:t>
            </a:r>
            <a:r>
              <a:rPr lang="en-US" altLang="ja-JP" sz="2200" b="1" dirty="0"/>
              <a:t>, </a:t>
            </a:r>
            <a:r>
              <a:rPr lang="en-US" altLang="ja-JP" sz="2200" b="1" dirty="0" err="1"/>
              <a:t>Banyuwangi</a:t>
            </a:r>
            <a:r>
              <a:rPr lang="en-US" altLang="ja-JP" sz="22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200" b="1" dirty="0"/>
              <a:t>The most popular is the ROUNDED BAMBOO shape</a:t>
            </a:r>
            <a:endParaRPr kumimoji="1" lang="ja-JP" altLang="en-US" sz="2200" b="1" dirty="0"/>
          </a:p>
        </p:txBody>
      </p: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AC78CBA3-C621-4B58-B6A0-4EF2E3FA55F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46599C82-1667-4831-A33E-127E1F75E8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r="12485"/>
          <a:stretch>
            <a:fillRect/>
          </a:stretch>
        </p:blipFill>
        <p:spPr>
          <a:xfrm>
            <a:off x="4427118" y="3328309"/>
            <a:ext cx="3976216" cy="3976216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197957F-7BBB-4B42-B96A-D50BE36E5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A0AF1548-186C-403A-B036-F509C43963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1" name="フッター プレースホルダー 1">
            <a:extLst>
              <a:ext uri="{FF2B5EF4-FFF2-40B4-BE49-F238E27FC236}">
                <a16:creationId xmlns:a16="http://schemas.microsoft.com/office/drawing/2014/main" id="{9F4A6FDB-7B19-4712-873A-F81FC5BE54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055232" y="9720956"/>
            <a:ext cx="5790697" cy="547688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CREATIVITY  STATION 2018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24487"/>
      </p:ext>
    </p:extLst>
  </p:cSld>
  <p:clrMapOvr>
    <a:masterClrMapping/>
  </p:clrMapOvr>
  <p:transition spd="slow" advTm="8575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개체 틀 67">
            <a:extLst>
              <a:ext uri="{FF2B5EF4-FFF2-40B4-BE49-F238E27FC236}">
                <a16:creationId xmlns:a16="http://schemas.microsoft.com/office/drawing/2014/main" id="{3E73BC61-525D-4EFB-99DD-F4EF63C443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" b="1897"/>
          <a:stretch>
            <a:fillRect/>
          </a:stretch>
        </p:blipFill>
        <p:spPr>
          <a:xfrm>
            <a:off x="101600" y="76200"/>
            <a:ext cx="3598863" cy="4616450"/>
          </a:xfrm>
        </p:spPr>
      </p:pic>
      <p:pic>
        <p:nvPicPr>
          <p:cNvPr id="58" name="그림 개체 틀 57">
            <a:extLst>
              <a:ext uri="{FF2B5EF4-FFF2-40B4-BE49-F238E27FC236}">
                <a16:creationId xmlns:a16="http://schemas.microsoft.com/office/drawing/2014/main" id="{7211616C-4A1E-4648-AA48-5AAB066CD8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r="20743"/>
          <a:stretch>
            <a:fillRect/>
          </a:stretch>
        </p:blipFill>
        <p:spPr/>
      </p:pic>
      <p:pic>
        <p:nvPicPr>
          <p:cNvPr id="70" name="그림 개체 틀 69">
            <a:extLst>
              <a:ext uri="{FF2B5EF4-FFF2-40B4-BE49-F238E27FC236}">
                <a16:creationId xmlns:a16="http://schemas.microsoft.com/office/drawing/2014/main" id="{144AE4AF-FDC6-40D1-A15B-513E6534AF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 b="13983"/>
          <a:stretch>
            <a:fillRect/>
          </a:stretch>
        </p:blipFill>
        <p:spPr>
          <a:xfrm>
            <a:off x="7337425" y="42863"/>
            <a:ext cx="3600450" cy="4616450"/>
          </a:xfrm>
        </p:spPr>
      </p:pic>
      <p:pic>
        <p:nvPicPr>
          <p:cNvPr id="66" name="그림 개체 틀 65">
            <a:extLst>
              <a:ext uri="{FF2B5EF4-FFF2-40B4-BE49-F238E27FC236}">
                <a16:creationId xmlns:a16="http://schemas.microsoft.com/office/drawing/2014/main" id="{B80CCA24-D462-40D0-9F3E-4DB06DD0B6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5" b="13985"/>
          <a:stretch>
            <a:fillRect/>
          </a:stretch>
        </p:blipFill>
        <p:spPr/>
      </p:pic>
      <p:pic>
        <p:nvPicPr>
          <p:cNvPr id="72" name="그림 개체 틀 71">
            <a:extLst>
              <a:ext uri="{FF2B5EF4-FFF2-40B4-BE49-F238E27FC236}">
                <a16:creationId xmlns:a16="http://schemas.microsoft.com/office/drawing/2014/main" id="{5A307230-5AA4-47E1-A62A-105C2100D6B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" b="1918"/>
          <a:stretch>
            <a:fillRect/>
          </a:stretch>
        </p:blipFill>
        <p:spPr>
          <a:xfrm>
            <a:off x="14636750" y="42863"/>
            <a:ext cx="3600450" cy="4616450"/>
          </a:xfrm>
        </p:spPr>
      </p:pic>
      <p:sp>
        <p:nvSpPr>
          <p:cNvPr id="54" name="フッター プレースホルダー 5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  <a:p>
            <a:endParaRPr lang="ja-JP" altLang="en-US" dirty="0"/>
          </a:p>
        </p:txBody>
      </p:sp>
      <p:sp>
        <p:nvSpPr>
          <p:cNvPr id="55" name="スライド番号プレースホルダー 5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44" name="図プレースホルダー 43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/>
      </p:pic>
      <p:sp>
        <p:nvSpPr>
          <p:cNvPr id="24" name="テキスト プレースホルダー 23"/>
          <p:cNvSpPr>
            <a:spLocks noGrp="1"/>
          </p:cNvSpPr>
          <p:nvPr>
            <p:ph type="body" sz="quarter" idx="22"/>
          </p:nvPr>
        </p:nvSpPr>
        <p:spPr>
          <a:xfrm>
            <a:off x="41589" y="6097512"/>
            <a:ext cx="3538537" cy="598397"/>
          </a:xfrm>
        </p:spPr>
        <p:txBody>
          <a:bodyPr/>
          <a:lstStyle/>
          <a:p>
            <a:r>
              <a:rPr lang="en-US" altLang="ja-JP" dirty="0"/>
              <a:t>Cut the Bamboo into pieces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4"/>
          </p:nvPr>
        </p:nvSpPr>
        <p:spPr>
          <a:xfrm>
            <a:off x="3734702" y="1517691"/>
            <a:ext cx="3538537" cy="598397"/>
          </a:xfrm>
        </p:spPr>
        <p:txBody>
          <a:bodyPr/>
          <a:lstStyle/>
          <a:p>
            <a:r>
              <a:rPr lang="en-US" altLang="ja-JP" dirty="0"/>
              <a:t>Thinner the bamboo</a:t>
            </a:r>
            <a:endParaRPr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6"/>
          </p:nvPr>
        </p:nvSpPr>
        <p:spPr>
          <a:xfrm>
            <a:off x="11049648" y="1517690"/>
            <a:ext cx="3538537" cy="598397"/>
          </a:xfrm>
        </p:spPr>
        <p:txBody>
          <a:bodyPr/>
          <a:lstStyle/>
          <a:p>
            <a:r>
              <a:rPr lang="en-US" altLang="ja-JP" dirty="0"/>
              <a:t>Thread the bamboo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dirty="0"/>
              <a:t>Bend the</a:t>
            </a:r>
            <a:r>
              <a:rPr lang="ko-KR" altLang="en-US" dirty="0"/>
              <a:t> </a:t>
            </a:r>
            <a:r>
              <a:rPr lang="en-US" altLang="ko-KR" dirty="0"/>
              <a:t>bamboo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 err="1"/>
              <a:t>Assembl</a:t>
            </a:r>
            <a:r>
              <a:rPr lang="id-ID" altLang="ja-JP" dirty="0"/>
              <a:t>e</a:t>
            </a:r>
            <a:r>
              <a:rPr lang="en-US" altLang="ja-JP" dirty="0"/>
              <a:t> all the </a:t>
            </a:r>
            <a:r>
              <a:rPr lang="en-US" altLang="ja-JP" dirty="0" err="1"/>
              <a:t>ba</a:t>
            </a:r>
            <a:r>
              <a:rPr lang="id-ID" altLang="ja-JP" dirty="0"/>
              <a:t>m</a:t>
            </a:r>
            <a:r>
              <a:rPr lang="en-US" altLang="ja-JP" dirty="0"/>
              <a:t>boo parts</a:t>
            </a:r>
            <a:endParaRPr kumimoji="1" lang="ja-JP" altLang="en-US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3" name="図プレースホルダー 2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4" name="図プレースホルダー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5" name="図プレースホルダー 4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6" name="図プレースホルダー 5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AF02EF8-2F3C-497F-8DF6-FBFBAE6F0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34" name="図プレースホルダー 43">
            <a:extLst>
              <a:ext uri="{FF2B5EF4-FFF2-40B4-BE49-F238E27FC236}">
                <a16:creationId xmlns:a16="http://schemas.microsoft.com/office/drawing/2014/main" id="{946A7372-E614-401E-84BA-3E4FE30997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>
          <a:xfrm>
            <a:off x="5086004" y="410358"/>
            <a:ext cx="784532" cy="784532"/>
          </a:xfrm>
          <a:prstGeom prst="rect">
            <a:avLst/>
          </a:prstGeom>
        </p:spPr>
      </p:pic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176D58E0-54B8-4995-807E-E698804FD7F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F94351A-02AC-4B1E-960B-6A581A78B2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C391A717-9962-4E9E-94E7-3FD744C5B7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38" name="図プレースホルダー 43">
            <a:extLst>
              <a:ext uri="{FF2B5EF4-FFF2-40B4-BE49-F238E27FC236}">
                <a16:creationId xmlns:a16="http://schemas.microsoft.com/office/drawing/2014/main" id="{7AF7A1C5-0252-48AA-A143-A19242A946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>
          <a:xfrm>
            <a:off x="8833675" y="5137293"/>
            <a:ext cx="784532" cy="784532"/>
          </a:xfrm>
          <a:prstGeom prst="rect">
            <a:avLst/>
          </a:prstGeom>
        </p:spPr>
      </p:pic>
      <p:pic>
        <p:nvPicPr>
          <p:cNvPr id="39" name="図プレースホルダー 43">
            <a:extLst>
              <a:ext uri="{FF2B5EF4-FFF2-40B4-BE49-F238E27FC236}">
                <a16:creationId xmlns:a16="http://schemas.microsoft.com/office/drawing/2014/main" id="{72255B26-8383-4AB2-8B08-048D708C65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>
          <a:xfrm>
            <a:off x="12358291" y="547964"/>
            <a:ext cx="784532" cy="784532"/>
          </a:xfrm>
          <a:prstGeom prst="rect">
            <a:avLst/>
          </a:prstGeom>
        </p:spPr>
      </p:pic>
      <p:pic>
        <p:nvPicPr>
          <p:cNvPr id="40" name="図プレースホルダー 43">
            <a:extLst>
              <a:ext uri="{FF2B5EF4-FFF2-40B4-BE49-F238E27FC236}">
                <a16:creationId xmlns:a16="http://schemas.microsoft.com/office/drawing/2014/main" id="{FE976E9A-E7E4-4094-A15F-D62EF379BA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6250"/>
          <a:stretch>
            <a:fillRect/>
          </a:stretch>
        </p:blipFill>
        <p:spPr>
          <a:xfrm>
            <a:off x="16151821" y="5092523"/>
            <a:ext cx="784532" cy="7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74365"/>
      </p:ext>
    </p:extLst>
  </p:cSld>
  <p:clrMapOvr>
    <a:masterClrMapping/>
  </p:clrMapOvr>
  <p:transition spd="slow" advTm="8951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Problem</a:t>
            </a:r>
            <a:endParaRPr lang="ja-JP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471E43E-95F4-4724-B8BB-39784C10AAD4}"/>
              </a:ext>
            </a:extLst>
          </p:cNvPr>
          <p:cNvSpPr txBox="1">
            <a:spLocks/>
          </p:cNvSpPr>
          <p:nvPr/>
        </p:nvSpPr>
        <p:spPr>
          <a:xfrm>
            <a:off x="6686411" y="8450370"/>
            <a:ext cx="4913589" cy="63056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5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632753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449129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265505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81882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898258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714634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6531011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1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most popular issues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CREATIVITY STATION 2018</a:t>
            </a:r>
            <a:endParaRPr lang="ko-KR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Top 4 issues in </a:t>
            </a:r>
            <a:r>
              <a:rPr kumimoji="1" lang="en-US" altLang="ja-JP" dirty="0" err="1"/>
              <a:t>Gintangan</a:t>
            </a:r>
            <a:r>
              <a:rPr kumimoji="1" lang="en-US" altLang="ja-JP" dirty="0"/>
              <a:t> Bamboo Craft.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>
          <a:xfrm>
            <a:off x="957788" y="6049846"/>
            <a:ext cx="3977631" cy="720080"/>
          </a:xfrm>
        </p:spPr>
        <p:txBody>
          <a:bodyPr/>
          <a:lstStyle/>
          <a:p>
            <a:r>
              <a:rPr lang="en-US" altLang="ja-JP" dirty="0"/>
              <a:t>Unsafety bamboo holder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sz="2000" dirty="0"/>
              <a:t>The bamboo holder is too dangerous because the bamboo can easily move when they cut the bamboo.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>
          <a:xfrm>
            <a:off x="5135140" y="6024327"/>
            <a:ext cx="4012911" cy="720080"/>
          </a:xfrm>
        </p:spPr>
        <p:txBody>
          <a:bodyPr/>
          <a:lstStyle/>
          <a:p>
            <a:r>
              <a:rPr lang="id-ID" altLang="ja-JP" dirty="0"/>
              <a:t>Manual way to bend the bamboo</a:t>
            </a:r>
            <a:endParaRPr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sz="2000" dirty="0"/>
              <a:t>The bamboo artisan</a:t>
            </a:r>
            <a:r>
              <a:rPr lang="id-ID" altLang="ja-JP" sz="2000" dirty="0"/>
              <a:t>s</a:t>
            </a:r>
            <a:r>
              <a:rPr lang="en-US" altLang="ja-JP" sz="2000" dirty="0"/>
              <a:t> use his knee to bend the bamboo, it may hurt his knee.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>
          <a:xfrm>
            <a:off x="9247912" y="6371236"/>
            <a:ext cx="4012911" cy="720080"/>
          </a:xfrm>
        </p:spPr>
        <p:txBody>
          <a:bodyPr/>
          <a:lstStyle/>
          <a:p>
            <a:r>
              <a:rPr lang="en-US" altLang="ja-JP" dirty="0"/>
              <a:t>The messy place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sz="2000" dirty="0"/>
              <a:t>The bamboo artisan</a:t>
            </a:r>
            <a:r>
              <a:rPr lang="id-ID" altLang="ja-JP" sz="2000" dirty="0"/>
              <a:t>s</a:t>
            </a:r>
            <a:r>
              <a:rPr lang="en-US" altLang="ja-JP" sz="2000" dirty="0"/>
              <a:t> put their tools randomly, it may hurt</a:t>
            </a:r>
            <a:r>
              <a:rPr lang="id-ID" altLang="ja-JP" sz="2000" dirty="0"/>
              <a:t>s</a:t>
            </a:r>
            <a:r>
              <a:rPr lang="en-US" altLang="ja-JP" sz="2000" dirty="0"/>
              <a:t> the barefoot.</a:t>
            </a:r>
            <a:endParaRPr kumimoji="1" lang="ja-JP" altLang="en-US" sz="2000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9"/>
          </p:nvPr>
        </p:nvSpPr>
        <p:spPr>
          <a:xfrm>
            <a:off x="13350089" y="6409336"/>
            <a:ext cx="4012911" cy="720080"/>
          </a:xfrm>
        </p:spPr>
        <p:txBody>
          <a:bodyPr/>
          <a:lstStyle/>
          <a:p>
            <a:r>
              <a:rPr lang="en-US" altLang="ja-JP" dirty="0"/>
              <a:t>No free space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sz="2000" dirty="0"/>
              <a:t>The rounded bamboo</a:t>
            </a:r>
            <a:r>
              <a:rPr lang="id-ID" altLang="ja-JP" sz="2000" dirty="0"/>
              <a:t>s</a:t>
            </a:r>
            <a:r>
              <a:rPr lang="en-US" altLang="ja-JP" sz="2000" dirty="0"/>
              <a:t> are hanging on the roof, it may break the bamboo in rainy season.</a:t>
            </a:r>
            <a:endParaRPr kumimoji="1" lang="ja-JP" altLang="en-US" sz="2000" dirty="0"/>
          </a:p>
        </p:txBody>
      </p:sp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6B6F0D82-87F7-4D2D-87D9-DF7802A78F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6" b="21816"/>
          <a:stretch>
            <a:fillRect/>
          </a:stretch>
        </p:blipFill>
        <p:spPr/>
      </p:pic>
      <p:pic>
        <p:nvPicPr>
          <p:cNvPr id="29" name="그림 개체 틀 28">
            <a:extLst>
              <a:ext uri="{FF2B5EF4-FFF2-40B4-BE49-F238E27FC236}">
                <a16:creationId xmlns:a16="http://schemas.microsoft.com/office/drawing/2014/main" id="{1E184662-E11F-4656-A2C3-55D909093E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0" b="21910"/>
          <a:stretch>
            <a:fillRect/>
          </a:stretch>
        </p:blipFill>
        <p:spPr/>
      </p:pic>
      <p:pic>
        <p:nvPicPr>
          <p:cNvPr id="43" name="그림 개체 틀 42">
            <a:extLst>
              <a:ext uri="{FF2B5EF4-FFF2-40B4-BE49-F238E27FC236}">
                <a16:creationId xmlns:a16="http://schemas.microsoft.com/office/drawing/2014/main" id="{25FD457B-5CEC-4A9F-8850-2C5037E0EE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r="12519"/>
          <a:stretch>
            <a:fillRect/>
          </a:stretch>
        </p:blipFill>
        <p:spPr/>
      </p:pic>
      <p:pic>
        <p:nvPicPr>
          <p:cNvPr id="46" name="그림 개체 틀 45">
            <a:extLst>
              <a:ext uri="{FF2B5EF4-FFF2-40B4-BE49-F238E27FC236}">
                <a16:creationId xmlns:a16="http://schemas.microsoft.com/office/drawing/2014/main" id="{35549464-9FEC-4C3F-ABA7-3B63CD006DD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64390"/>
      </p:ext>
    </p:extLst>
  </p:cSld>
  <p:clrMapOvr>
    <a:masterClrMapping/>
  </p:clrMapOvr>
  <p:transition spd="slow" advTm="12913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725715" y="2830287"/>
            <a:ext cx="16826888" cy="4368800"/>
          </a:xfrm>
        </p:spPr>
        <p:txBody>
          <a:bodyPr/>
          <a:lstStyle/>
          <a:p>
            <a:r>
              <a:rPr lang="id-ID" altLang="ja-JP" dirty="0"/>
              <a:t>CHOSEN ISSUE</a:t>
            </a:r>
            <a:br>
              <a:rPr lang="id-ID" altLang="ja-JP" dirty="0"/>
            </a:br>
            <a:br>
              <a:rPr lang="id-ID" altLang="ja-JP" dirty="0"/>
            </a:br>
            <a:r>
              <a:rPr lang="id-ID" altLang="ja-JP" dirty="0"/>
              <a:t>“Manual way to bend the bamboo”</a:t>
            </a:r>
            <a:endParaRPr kumimoji="1" lang="ja-JP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0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55">
        <p:fade/>
      </p:transition>
    </mc:Choice>
    <mc:Fallback xmlns="">
      <p:transition spd="med" advTm="5455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16337</TotalTime>
  <Words>642</Words>
  <Application>Microsoft Office PowerPoint</Application>
  <PresentationFormat>사용자 지정</PresentationFormat>
  <Paragraphs>154</Paragraphs>
  <Slides>31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ＭＳ Ｐゴシック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맑은 고딕</vt:lpstr>
      <vt:lpstr>Arial</vt:lpstr>
      <vt:lpstr>Calibri</vt:lpstr>
      <vt:lpstr>Wingdings</vt:lpstr>
      <vt:lpstr>Vega - Header</vt:lpstr>
      <vt:lpstr>Vega - Footer Only</vt:lpstr>
      <vt:lpstr>Vega - Free</vt:lpstr>
      <vt:lpstr>RoBaChine</vt:lpstr>
      <vt:lpstr>Table of Contents</vt:lpstr>
      <vt:lpstr>FANTASTIC SIX</vt:lpstr>
      <vt:lpstr>Background</vt:lpstr>
      <vt:lpstr>Gintangan Bamboo Crafts</vt:lpstr>
      <vt:lpstr>PowerPoint 프레젠테이션</vt:lpstr>
      <vt:lpstr>Problem</vt:lpstr>
      <vt:lpstr>The most popular issues</vt:lpstr>
      <vt:lpstr>CHOSEN ISSUE  “Manual way to bend the bamboo”</vt:lpstr>
      <vt:lpstr>4 Ideas for this issue</vt:lpstr>
      <vt:lpstr>CHOSEN IDEA  “Roller Machine”</vt:lpstr>
      <vt:lpstr>Goals</vt:lpstr>
      <vt:lpstr>Our Goals</vt:lpstr>
      <vt:lpstr>If they can reach the goals, they can increase their money income.</vt:lpstr>
      <vt:lpstr>Design</vt:lpstr>
      <vt:lpstr>Roller Machine (design)</vt:lpstr>
      <vt:lpstr>Materials</vt:lpstr>
      <vt:lpstr>Tools</vt:lpstr>
      <vt:lpstr>Method</vt:lpstr>
      <vt:lpstr>Steps</vt:lpstr>
      <vt:lpstr>Steps</vt:lpstr>
      <vt:lpstr>PowerPoint 프레젠테이션</vt:lpstr>
      <vt:lpstr>PowerPoint 프레젠테이션</vt:lpstr>
      <vt:lpstr>PowerPoint 프레젠테이션</vt:lpstr>
      <vt:lpstr>How To Use</vt:lpstr>
      <vt:lpstr>PowerPoint 프레젠테이션</vt:lpstr>
      <vt:lpstr>How To Maintain</vt:lpstr>
      <vt:lpstr>How to maintain</vt:lpstr>
      <vt:lpstr>Result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김경민</cp:lastModifiedBy>
  <cp:revision>426</cp:revision>
  <dcterms:created xsi:type="dcterms:W3CDTF">2015-09-05T11:42:45Z</dcterms:created>
  <dcterms:modified xsi:type="dcterms:W3CDTF">2018-08-09T11:41:07Z</dcterms:modified>
</cp:coreProperties>
</file>